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94" r:id="rId3"/>
    <p:sldId id="310" r:id="rId4"/>
    <p:sldId id="295" r:id="rId5"/>
    <p:sldId id="300" r:id="rId6"/>
    <p:sldId id="301" r:id="rId7"/>
    <p:sldId id="306" r:id="rId8"/>
    <p:sldId id="297" r:id="rId9"/>
    <p:sldId id="302" r:id="rId10"/>
    <p:sldId id="305" r:id="rId11"/>
    <p:sldId id="304" r:id="rId12"/>
    <p:sldId id="311" r:id="rId13"/>
    <p:sldId id="307" r:id="rId14"/>
    <p:sldId id="309" r:id="rId15"/>
  </p:sldIdLst>
  <p:sldSz cx="9144000" cy="5143500" type="screen16x9"/>
  <p:notesSz cx="7102475" cy="102330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F99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15" autoAdjust="0"/>
  </p:normalViewPr>
  <p:slideViewPr>
    <p:cSldViewPr snapToGrid="0" snapToObjects="1">
      <p:cViewPr varScale="1">
        <p:scale>
          <a:sx n="107" d="100"/>
          <a:sy n="107" d="100"/>
        </p:scale>
        <p:origin x="114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r">
              <a:defRPr sz="1300"/>
            </a:lvl1pPr>
          </a:lstStyle>
          <a:p>
            <a:fld id="{533C6642-CCBC-F743-8B85-DB3B292D5B30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3094" y="9719598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r">
              <a:defRPr sz="1300"/>
            </a:lvl1pPr>
          </a:lstStyle>
          <a:p>
            <a:fld id="{2266FED7-E0DA-204C-922A-FD686D35EA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802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/>
          <a:lstStyle>
            <a:lvl1pPr algn="r">
              <a:defRPr sz="1300"/>
            </a:lvl1pPr>
          </a:lstStyle>
          <a:p>
            <a:fld id="{9102F577-FE24-7B46-8B22-F8A030DDC0B3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1" tIns="47541" rIns="95081" bIns="4754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5081" tIns="47541" rIns="95081" bIns="4754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8" cy="511652"/>
          </a:xfrm>
          <a:prstGeom prst="rect">
            <a:avLst/>
          </a:prstGeom>
        </p:spPr>
        <p:txBody>
          <a:bodyPr vert="horz" lIns="95081" tIns="47541" rIns="95081" bIns="47541" rtlCol="0" anchor="b"/>
          <a:lstStyle>
            <a:lvl1pPr algn="r">
              <a:defRPr sz="1300"/>
            </a:lvl1pPr>
          </a:lstStyle>
          <a:p>
            <a:fld id="{F498A915-E80B-9942-BFDD-4127C96A7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968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14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changes can have a small impact. For example the percentage of people that will bring their shopping carts to checkout, is extremely sensitive to page load time.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82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Basisen i den vitenskapelige metode er RCT.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22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06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enkelthistorier bak enhver observasjon. </a:t>
            </a:r>
          </a:p>
          <a:p>
            <a:r>
              <a:rPr lang="nb-NO" dirty="0"/>
              <a:t>Forestill deg at din tenåringsdatter mottar en reklamepakke rettet mot graviditetsprodukter fra en </a:t>
            </a:r>
            <a:r>
              <a:rPr lang="en-GB" noProof="0" dirty="0"/>
              <a:t>supermarkedskjede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250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 hvert som mer og mer data har blitt lagret har det bygget seg opp et marked for å bruke denne dataen.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40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Jeg kommer til å gå inn på volum og </a:t>
            </a:r>
            <a:r>
              <a:rPr lang="nb-NO" dirty="0" err="1"/>
              <a:t>variety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Som eksempel på </a:t>
            </a:r>
            <a:r>
              <a:rPr lang="nb-NO" dirty="0" err="1"/>
              <a:t>Velocity</a:t>
            </a:r>
            <a:r>
              <a:rPr lang="nb-NO" dirty="0"/>
              <a:t> kan robottradere nevnes. </a:t>
            </a:r>
          </a:p>
          <a:p>
            <a:endParaRPr lang="nb-NO" dirty="0"/>
          </a:p>
          <a:p>
            <a:r>
              <a:rPr lang="nb-NO" dirty="0"/>
              <a:t>Andre elementer. </a:t>
            </a:r>
            <a:r>
              <a:rPr lang="nb-NO" dirty="0" err="1"/>
              <a:t>Veracity</a:t>
            </a:r>
            <a:r>
              <a:rPr lang="nb-NO" dirty="0"/>
              <a:t>, </a:t>
            </a:r>
            <a:r>
              <a:rPr lang="nb-NO" dirty="0" err="1"/>
              <a:t>machine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og digital </a:t>
            </a:r>
            <a:r>
              <a:rPr lang="nb-NO" dirty="0" err="1"/>
              <a:t>footprint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44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Eksempelet på neste side fungerer bra.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26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forstå svindelen må jeg først forklare at en inntekt på </a:t>
            </a:r>
            <a:r>
              <a:rPr lang="nb-NO" dirty="0" err="1"/>
              <a:t>akkuratt</a:t>
            </a:r>
            <a:r>
              <a:rPr lang="nb-NO" dirty="0"/>
              <a:t> § 9.000 er et magisk tall for selvstendige næringsdrivende med ett barn i USA. Da får de </a:t>
            </a:r>
            <a:r>
              <a:rPr lang="nb-NO" dirty="0" err="1"/>
              <a:t>ca</a:t>
            </a:r>
            <a:r>
              <a:rPr lang="nb-NO" dirty="0"/>
              <a:t> § 1000 fra staten. Hverken mer eller mindre. Dette er også den mest hyppige rapporterte inntekten i USA, og sjeldne </a:t>
            </a:r>
            <a:r>
              <a:rPr lang="nb-NO" dirty="0" err="1"/>
              <a:t>boketteryn</a:t>
            </a:r>
            <a:r>
              <a:rPr lang="nb-NO" dirty="0"/>
              <a:t> viser store avvik fra dette i begge retninger.</a:t>
            </a:r>
          </a:p>
          <a:p>
            <a:endParaRPr lang="nb-NO" dirty="0"/>
          </a:p>
          <a:p>
            <a:r>
              <a:rPr lang="nb-NO" dirty="0"/>
              <a:t>Forskerne fant to faktorer som forklarte hvor hyppig 9.000 ble rapportert som inntekt. 1. Antall skatterådgivere i nærområdet. 2. Antall andre selvstendige næringsdrivende i området. </a:t>
            </a:r>
          </a:p>
          <a:p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Informasjon.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av satellittbilder til å forutse utvikling i BNP. Tall for utviklingsland er svake. </a:t>
            </a:r>
          </a:p>
          <a:p>
            <a:endParaRPr lang="nb-NO" dirty="0"/>
          </a:p>
          <a:p>
            <a:r>
              <a:rPr lang="nb-NO" dirty="0"/>
              <a:t>Inkluderer bruken av </a:t>
            </a:r>
            <a:r>
              <a:rPr lang="nb-NO" noProof="0" dirty="0" err="1"/>
              <a:t>machine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81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en kultur der bevis ligger til grunn for beslutninger legger man mindre vekt på skjønn. </a:t>
            </a:r>
          </a:p>
          <a:p>
            <a:endParaRPr lang="nb-NO" dirty="0"/>
          </a:p>
          <a:p>
            <a:r>
              <a:rPr lang="nb-NO" dirty="0"/>
              <a:t>Regnskapsfunksjonen er et fornuftig sted å starte. Det er en funksjon som allerede i dag genererer mye data, samt rapporter som benyttes av ledelsen.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30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på implementeringer av det å være data-driven. </a:t>
            </a:r>
          </a:p>
          <a:p>
            <a:endParaRPr lang="nb-NO" dirty="0"/>
          </a:p>
          <a:p>
            <a:r>
              <a:rPr lang="nb-NO" dirty="0"/>
              <a:t>Start i regnskapsfunksjonen. Konsulentvirksomhet som ønsker å måle lønnsomhet, per ansatt, per bransje, basert på kundestørrelse. </a:t>
            </a:r>
          </a:p>
          <a:p>
            <a:r>
              <a:rPr lang="nb-NO" dirty="0"/>
              <a:t>Samling av data: Innhente data fra CRM, </a:t>
            </a:r>
            <a:r>
              <a:rPr lang="nb-NO" dirty="0" err="1"/>
              <a:t>regnskapsystem</a:t>
            </a:r>
            <a:r>
              <a:rPr lang="nb-NO" dirty="0"/>
              <a:t> og proff. </a:t>
            </a:r>
          </a:p>
          <a:p>
            <a:r>
              <a:rPr lang="nb-NO" dirty="0"/>
              <a:t>Tilgang på data: Består i å rense dataene, slå den sammen og gjøre de enklere å håndtere.</a:t>
            </a:r>
          </a:p>
          <a:p>
            <a:r>
              <a:rPr lang="nb-NO" dirty="0"/>
              <a:t>Analyse og rapportering: Består i å gruppere dataene, sette sammen rapporter og se sammenhenger. </a:t>
            </a:r>
          </a:p>
          <a:p>
            <a:r>
              <a:rPr lang="nb-NO" dirty="0"/>
              <a:t>Beslutninger: Om ingen ting gjøres med dette er vi like langt.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A915-E80B-9942-BFDD-4127C96A7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4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2333172"/>
            <a:ext cx="7772400" cy="465158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heading </a:t>
            </a:r>
            <a:r>
              <a:rPr lang="nb-NO" dirty="0" err="1"/>
              <a:t>here</a:t>
            </a:r>
            <a:r>
              <a:rPr lang="nb-NO" dirty="0"/>
              <a:t>…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732243" y="7387"/>
            <a:ext cx="215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4C578A-3CF1-2844-9100-AB099535924B}" type="datetime1">
              <a:rPr lang="en-US" sz="800" smtClean="0">
                <a:solidFill>
                  <a:schemeClr val="bg1"/>
                </a:solidFill>
              </a:rPr>
              <a:pPr algn="r"/>
              <a:t>9/10/2018</a:t>
            </a:fld>
            <a:endParaRPr lang="nb-NO" sz="800" dirty="0">
              <a:solidFill>
                <a:schemeClr val="bg1"/>
              </a:solidFill>
            </a:endParaRPr>
          </a:p>
        </p:txBody>
      </p:sp>
      <p:cxnSp>
        <p:nvCxnSpPr>
          <p:cNvPr id="4" name="Rett linje 3"/>
          <p:cNvCxnSpPr/>
          <p:nvPr userDrawn="1"/>
        </p:nvCxnSpPr>
        <p:spPr>
          <a:xfrm flipV="1">
            <a:off x="9199731" y="-1494253"/>
            <a:ext cx="3387567" cy="7620167"/>
          </a:xfrm>
          <a:prstGeom prst="line">
            <a:avLst/>
          </a:prstGeom>
          <a:ln w="76200" cmpd="sng">
            <a:solidFill>
              <a:srgbClr val="B0B0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 userDrawn="1"/>
        </p:nvCxnSpPr>
        <p:spPr>
          <a:xfrm flipV="1">
            <a:off x="9844977" y="1625000"/>
            <a:ext cx="2294109" cy="3753001"/>
          </a:xfrm>
          <a:prstGeom prst="line">
            <a:avLst/>
          </a:prstGeom>
          <a:ln w="50800" cmpd="sng">
            <a:solidFill>
              <a:srgbClr val="F99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 userDrawn="1"/>
        </p:nvCxnSpPr>
        <p:spPr>
          <a:xfrm flipH="1">
            <a:off x="-489836" y="-3690471"/>
            <a:ext cx="9374478" cy="2454452"/>
          </a:xfrm>
          <a:prstGeom prst="line">
            <a:avLst/>
          </a:prstGeom>
          <a:ln w="82550" cmpd="sng">
            <a:solidFill>
              <a:srgbClr val="F99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 flipH="1" flipV="1">
            <a:off x="-3171073" y="4494935"/>
            <a:ext cx="2855559" cy="2634228"/>
          </a:xfrm>
          <a:prstGeom prst="line">
            <a:avLst/>
          </a:prstGeom>
          <a:ln w="82550" cmpd="sng">
            <a:solidFill>
              <a:srgbClr val="F99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 flipH="1">
            <a:off x="1942353" y="5523772"/>
            <a:ext cx="9077680" cy="2783522"/>
          </a:xfrm>
          <a:prstGeom prst="line">
            <a:avLst/>
          </a:prstGeom>
          <a:ln w="82550" cmpd="sng">
            <a:solidFill>
              <a:srgbClr val="F99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HCA-Logo-F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14" y="4331346"/>
            <a:ext cx="1261462" cy="4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5 0.24629 L 0.00243 0.666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28" y="2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81 -1.76598 L 0.31026 -0.4337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2" y="665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559 -1.21673 L 0.06042 -0.663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67" y="276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052 1.99013 L -0.33716 0.13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-926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1 -0.42636 L -0.17526 0.182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8" y="304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6581" y="205979"/>
            <a:ext cx="6254904" cy="191312"/>
          </a:xfrm>
        </p:spPr>
        <p:txBody>
          <a:bodyPr>
            <a:noAutofit/>
          </a:bodyPr>
          <a:lstStyle>
            <a:lvl1pPr algn="l">
              <a:defRPr sz="1100" b="1" i="0" cap="all"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sub-heading </a:t>
            </a:r>
            <a:r>
              <a:rPr lang="nb-NO" dirty="0" err="1"/>
              <a:t>here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50098" y="1574975"/>
            <a:ext cx="7608321" cy="2837793"/>
          </a:xfrm>
        </p:spPr>
        <p:txBody>
          <a:bodyPr>
            <a:normAutofit/>
          </a:bodyPr>
          <a:lstStyle>
            <a:lvl1pPr marL="0" indent="-234000" algn="l">
              <a:lnSpc>
                <a:spcPts val="2780"/>
              </a:lnSpc>
              <a:spcBef>
                <a:spcPts val="0"/>
              </a:spcBef>
              <a:buFontTx/>
              <a:buBlip>
                <a:blip r:embed="rId3"/>
              </a:buBlip>
              <a:defRPr sz="1300">
                <a:latin typeface="Verdana"/>
                <a:cs typeface="Verdana"/>
              </a:defRPr>
            </a:lvl1pPr>
            <a:lvl2pPr marL="7429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5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fabulous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be sure to </a:t>
            </a:r>
            <a:r>
              <a:rPr lang="nb-NO" dirty="0" err="1"/>
              <a:t>keep</a:t>
            </a:r>
            <a:r>
              <a:rPr lang="nb-NO" dirty="0"/>
              <a:t> it </a:t>
            </a:r>
            <a:r>
              <a:rPr lang="nb-NO" dirty="0" err="1"/>
              <a:t>short</a:t>
            </a:r>
            <a:r>
              <a:rPr lang="nb-NO" dirty="0"/>
              <a:t> and </a:t>
            </a:r>
            <a:r>
              <a:rPr lang="nb-NO" dirty="0" err="1"/>
              <a:t>interesting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up to 5 </a:t>
            </a:r>
            <a:r>
              <a:rPr lang="nb-NO" dirty="0" err="1"/>
              <a:t>bulletpoints</a:t>
            </a:r>
            <a:r>
              <a:rPr lang="nb-NO" dirty="0"/>
              <a:t> per slide,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not </a:t>
            </a:r>
            <a:r>
              <a:rPr lang="nb-NO" dirty="0" err="1"/>
              <a:t>recommended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keep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topic</a:t>
            </a:r>
            <a:r>
              <a:rPr lang="nb-NO" dirty="0"/>
              <a:t>, and not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emotional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aborerum</a:t>
            </a:r>
            <a:r>
              <a:rPr lang="nb-NO" dirty="0"/>
              <a:t> </a:t>
            </a:r>
            <a:r>
              <a:rPr lang="nb-NO" dirty="0" err="1"/>
              <a:t>auta</a:t>
            </a:r>
            <a:r>
              <a:rPr lang="nb-NO" dirty="0"/>
              <a:t> </a:t>
            </a:r>
            <a:r>
              <a:rPr lang="nb-NO" dirty="0" err="1"/>
              <a:t>quiatur</a:t>
            </a:r>
            <a:r>
              <a:rPr lang="nb-NO" dirty="0"/>
              <a:t> </a:t>
            </a:r>
            <a:r>
              <a:rPr lang="nb-NO" dirty="0" err="1"/>
              <a:t>ibuscil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et hitas </a:t>
            </a:r>
            <a:r>
              <a:rPr lang="nb-NO" dirty="0" err="1"/>
              <a:t>ellandam</a:t>
            </a:r>
            <a:r>
              <a:rPr lang="nb-NO" dirty="0"/>
              <a:t> non </a:t>
            </a:r>
            <a:r>
              <a:rPr lang="nb-NO" dirty="0" err="1"/>
              <a:t>conest</a:t>
            </a:r>
            <a:r>
              <a:rPr lang="nb-NO" dirty="0"/>
              <a:t> </a:t>
            </a:r>
            <a:r>
              <a:rPr lang="nb-NO" dirty="0" err="1"/>
              <a:t>fugiatu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occullibus</a:t>
            </a:r>
            <a:r>
              <a:rPr lang="nb-NO" dirty="0"/>
              <a:t> </a:t>
            </a:r>
            <a:r>
              <a:rPr lang="nb-NO" dirty="0" err="1"/>
              <a:t>aspit</a:t>
            </a:r>
            <a:r>
              <a:rPr lang="nb-NO" dirty="0"/>
              <a:t> re, </a:t>
            </a:r>
            <a:r>
              <a:rPr lang="nb-NO" dirty="0" err="1"/>
              <a:t>iumquunt</a:t>
            </a:r>
            <a:r>
              <a:rPr lang="nb-NO" dirty="0"/>
              <a:t> </a:t>
            </a:r>
            <a:r>
              <a:rPr lang="nb-NO" dirty="0" err="1"/>
              <a:t>antiunt</a:t>
            </a:r>
            <a:r>
              <a:rPr lang="nb-NO" dirty="0"/>
              <a:t> </a:t>
            </a:r>
            <a:r>
              <a:rPr lang="nb-NO" dirty="0" err="1"/>
              <a:t>mintisse</a:t>
            </a:r>
            <a:r>
              <a:rPr lang="nb-NO" dirty="0"/>
              <a:t> natur, </a:t>
            </a:r>
            <a:r>
              <a:rPr lang="nb-NO" dirty="0" err="1"/>
              <a:t>offic</a:t>
            </a:r>
            <a:r>
              <a:rPr lang="nb-NO" dirty="0"/>
              <a:t> tem </a:t>
            </a:r>
            <a:r>
              <a:rPr lang="nb-NO" dirty="0" err="1"/>
              <a:t>verspitamus</a:t>
            </a:r>
            <a:r>
              <a:rPr lang="nb-NO" dirty="0"/>
              <a:t>.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732243" y="117665"/>
            <a:ext cx="2152399" cy="31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4C578A-3CF1-2844-9100-AB099535924B}" type="datetime1">
              <a:rPr lang="en-US" sz="800" smtClean="0">
                <a:solidFill>
                  <a:schemeClr val="tx1"/>
                </a:solidFill>
              </a:rPr>
              <a:pPr algn="r"/>
              <a:t>9/10/2018</a:t>
            </a:fld>
            <a:endParaRPr lang="nb-N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6581" y="205979"/>
            <a:ext cx="6254904" cy="191312"/>
          </a:xfrm>
        </p:spPr>
        <p:txBody>
          <a:bodyPr>
            <a:noAutofit/>
          </a:bodyPr>
          <a:lstStyle>
            <a:lvl1pPr algn="l">
              <a:defRPr sz="1100" b="1" i="0" cap="all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sub-heading </a:t>
            </a:r>
            <a:r>
              <a:rPr lang="nb-NO" dirty="0" err="1"/>
              <a:t>here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50098" y="1574975"/>
            <a:ext cx="7608321" cy="2837793"/>
          </a:xfrm>
        </p:spPr>
        <p:txBody>
          <a:bodyPr>
            <a:normAutofit/>
          </a:bodyPr>
          <a:lstStyle>
            <a:lvl1pPr marL="0" indent="-234000" algn="l">
              <a:lnSpc>
                <a:spcPts val="2780"/>
              </a:lnSpc>
              <a:spcBef>
                <a:spcPts val="0"/>
              </a:spcBef>
              <a:buFontTx/>
              <a:buBlip>
                <a:blip r:embed="rId3"/>
              </a:buBlip>
              <a:defRPr sz="1300">
                <a:latin typeface="Verdana"/>
                <a:cs typeface="Verdana"/>
              </a:defRPr>
            </a:lvl1pPr>
            <a:lvl2pPr marL="7429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5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fabulous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be sure to </a:t>
            </a:r>
            <a:r>
              <a:rPr lang="nb-NO" dirty="0" err="1"/>
              <a:t>keep</a:t>
            </a:r>
            <a:r>
              <a:rPr lang="nb-NO" dirty="0"/>
              <a:t> it </a:t>
            </a:r>
            <a:r>
              <a:rPr lang="nb-NO" dirty="0" err="1"/>
              <a:t>short</a:t>
            </a:r>
            <a:r>
              <a:rPr lang="nb-NO" dirty="0"/>
              <a:t> and </a:t>
            </a:r>
            <a:r>
              <a:rPr lang="nb-NO" dirty="0" err="1"/>
              <a:t>interesting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up to 5 </a:t>
            </a:r>
            <a:r>
              <a:rPr lang="nb-NO" dirty="0" err="1"/>
              <a:t>bulletpoints</a:t>
            </a:r>
            <a:r>
              <a:rPr lang="nb-NO" dirty="0"/>
              <a:t> per slide,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not </a:t>
            </a:r>
            <a:r>
              <a:rPr lang="nb-NO" dirty="0" err="1"/>
              <a:t>recommended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keep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topic</a:t>
            </a:r>
            <a:r>
              <a:rPr lang="nb-NO" dirty="0"/>
              <a:t>, and not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emotional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aborerum</a:t>
            </a:r>
            <a:r>
              <a:rPr lang="nb-NO" dirty="0"/>
              <a:t> </a:t>
            </a:r>
            <a:r>
              <a:rPr lang="nb-NO" dirty="0" err="1"/>
              <a:t>auta</a:t>
            </a:r>
            <a:r>
              <a:rPr lang="nb-NO" dirty="0"/>
              <a:t> </a:t>
            </a:r>
            <a:r>
              <a:rPr lang="nb-NO" dirty="0" err="1"/>
              <a:t>quiatur</a:t>
            </a:r>
            <a:r>
              <a:rPr lang="nb-NO" dirty="0"/>
              <a:t> </a:t>
            </a:r>
            <a:r>
              <a:rPr lang="nb-NO" dirty="0" err="1"/>
              <a:t>ibuscil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et hitas </a:t>
            </a:r>
            <a:r>
              <a:rPr lang="nb-NO" dirty="0" err="1"/>
              <a:t>ellandam</a:t>
            </a:r>
            <a:r>
              <a:rPr lang="nb-NO" dirty="0"/>
              <a:t> non </a:t>
            </a:r>
            <a:r>
              <a:rPr lang="nb-NO" dirty="0" err="1"/>
              <a:t>conest</a:t>
            </a:r>
            <a:r>
              <a:rPr lang="nb-NO" dirty="0"/>
              <a:t> </a:t>
            </a:r>
            <a:r>
              <a:rPr lang="nb-NO" dirty="0" err="1"/>
              <a:t>fugiatu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occullibus</a:t>
            </a:r>
            <a:r>
              <a:rPr lang="nb-NO" dirty="0"/>
              <a:t> </a:t>
            </a:r>
            <a:r>
              <a:rPr lang="nb-NO" dirty="0" err="1"/>
              <a:t>aspit</a:t>
            </a:r>
            <a:r>
              <a:rPr lang="nb-NO" dirty="0"/>
              <a:t> re, </a:t>
            </a:r>
            <a:r>
              <a:rPr lang="nb-NO" dirty="0" err="1"/>
              <a:t>iumquunt</a:t>
            </a:r>
            <a:r>
              <a:rPr lang="nb-NO" dirty="0"/>
              <a:t> </a:t>
            </a:r>
            <a:r>
              <a:rPr lang="nb-NO" dirty="0" err="1"/>
              <a:t>antiunt</a:t>
            </a:r>
            <a:r>
              <a:rPr lang="nb-NO" dirty="0"/>
              <a:t> </a:t>
            </a:r>
            <a:r>
              <a:rPr lang="nb-NO" dirty="0" err="1"/>
              <a:t>mintisse</a:t>
            </a:r>
            <a:r>
              <a:rPr lang="nb-NO" dirty="0"/>
              <a:t> natur, </a:t>
            </a:r>
            <a:r>
              <a:rPr lang="nb-NO" dirty="0" err="1"/>
              <a:t>offic</a:t>
            </a:r>
            <a:r>
              <a:rPr lang="nb-NO" dirty="0"/>
              <a:t> tem </a:t>
            </a:r>
            <a:r>
              <a:rPr lang="nb-NO" dirty="0" err="1"/>
              <a:t>verspitamus</a:t>
            </a:r>
            <a:r>
              <a:rPr lang="nb-NO" dirty="0"/>
              <a:t>.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732243" y="205979"/>
            <a:ext cx="215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4C578A-3CF1-2844-9100-AB099535924B}" type="datetime1">
              <a:rPr lang="en-US" sz="800" smtClean="0">
                <a:solidFill>
                  <a:schemeClr val="bg1"/>
                </a:solidFill>
              </a:rPr>
              <a:pPr algn="r"/>
              <a:t>9/10/2018</a:t>
            </a:fld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6581" y="205979"/>
            <a:ext cx="6254904" cy="191312"/>
          </a:xfrm>
        </p:spPr>
        <p:txBody>
          <a:bodyPr>
            <a:noAutofit/>
          </a:bodyPr>
          <a:lstStyle>
            <a:lvl1pPr algn="l">
              <a:defRPr sz="1100" b="1" i="0" cap="all"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sub-heading </a:t>
            </a:r>
            <a:r>
              <a:rPr lang="nb-NO" dirty="0" err="1"/>
              <a:t>here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50098" y="1574975"/>
            <a:ext cx="7608321" cy="473115"/>
          </a:xfrm>
        </p:spPr>
        <p:txBody>
          <a:bodyPr>
            <a:normAutofit/>
          </a:bodyPr>
          <a:lstStyle>
            <a:lvl1pPr marL="0" indent="0" algn="l">
              <a:lnSpc>
                <a:spcPts val="2780"/>
              </a:lnSpc>
              <a:spcBef>
                <a:spcPts val="0"/>
              </a:spcBef>
              <a:buFontTx/>
              <a:buNone/>
              <a:defRPr sz="1300">
                <a:latin typeface="Verdana"/>
                <a:cs typeface="Verdana"/>
              </a:defRPr>
            </a:lvl1pPr>
            <a:lvl2pPr marL="7429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5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fabulous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be sure to </a:t>
            </a:r>
            <a:r>
              <a:rPr lang="nb-NO" dirty="0" err="1"/>
              <a:t>keep</a:t>
            </a:r>
            <a:r>
              <a:rPr lang="nb-NO" dirty="0"/>
              <a:t> it </a:t>
            </a:r>
            <a:r>
              <a:rPr lang="nb-NO" dirty="0" err="1"/>
              <a:t>short</a:t>
            </a:r>
            <a:r>
              <a:rPr lang="nb-NO" dirty="0"/>
              <a:t> and </a:t>
            </a:r>
            <a:r>
              <a:rPr lang="nb-NO" dirty="0" err="1"/>
              <a:t>interesting</a:t>
            </a:r>
            <a:r>
              <a:rPr lang="nb-NO" dirty="0"/>
              <a:t>.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732243" y="117665"/>
            <a:ext cx="2152399" cy="31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4C578A-3CF1-2844-9100-AB099535924B}" type="datetime1">
              <a:rPr lang="en-US" sz="800" smtClean="0">
                <a:solidFill>
                  <a:schemeClr val="tx1"/>
                </a:solidFill>
              </a:rPr>
              <a:pPr algn="r"/>
              <a:t>9/10/2018</a:t>
            </a:fld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1049338" y="2200275"/>
            <a:ext cx="7608887" cy="1883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latin typeface="Verdana"/>
              </a:defRPr>
            </a:lvl1pPr>
            <a:lvl2pPr marL="457200" indent="0">
              <a:spcBef>
                <a:spcPts val="0"/>
              </a:spcBef>
              <a:buFontTx/>
              <a:buNone/>
              <a:defRPr sz="1300">
                <a:latin typeface="Verdana"/>
              </a:defRPr>
            </a:lvl2pPr>
            <a:lvl3pPr marL="914400" indent="0">
              <a:spcBef>
                <a:spcPts val="0"/>
              </a:spcBef>
              <a:buFontTx/>
              <a:buNone/>
              <a:defRPr sz="1300">
                <a:latin typeface="Verdana"/>
              </a:defRPr>
            </a:lvl3pPr>
            <a:lvl4pPr marL="1371600" indent="0">
              <a:spcBef>
                <a:spcPts val="0"/>
              </a:spcBef>
              <a:buFontTx/>
              <a:buNone/>
              <a:defRPr sz="1300">
                <a:latin typeface="Verdana"/>
              </a:defRPr>
            </a:lvl4pPr>
            <a:lvl5pPr marL="1828800" indent="0">
              <a:spcBef>
                <a:spcPts val="0"/>
              </a:spcBef>
              <a:buFontTx/>
              <a:buNone/>
              <a:defRPr sz="1300">
                <a:latin typeface="Verdan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6643688" y="4224338"/>
            <a:ext cx="2014537" cy="300037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800" b="0" i="1" baseline="0">
                <a:latin typeface="Verdana"/>
              </a:defRPr>
            </a:lvl1pPr>
            <a:lvl2pPr marL="457200" indent="0" algn="r">
              <a:spcBef>
                <a:spcPts val="0"/>
              </a:spcBef>
              <a:buFontTx/>
              <a:buNone/>
              <a:defRPr sz="800" b="0" i="1" baseline="0">
                <a:latin typeface="Verdana"/>
              </a:defRPr>
            </a:lvl2pPr>
            <a:lvl3pPr marL="914400" indent="0" algn="r">
              <a:spcBef>
                <a:spcPts val="0"/>
              </a:spcBef>
              <a:buFontTx/>
              <a:buNone/>
              <a:defRPr sz="800" b="0" i="1" baseline="0">
                <a:latin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sz="800" b="0" i="1" baseline="0">
                <a:latin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sz="800" b="0" i="1" baseline="0">
                <a:latin typeface="Verdan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089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6581" y="205979"/>
            <a:ext cx="6240713" cy="191312"/>
          </a:xfrm>
        </p:spPr>
        <p:txBody>
          <a:bodyPr>
            <a:noAutofit/>
          </a:bodyPr>
          <a:lstStyle>
            <a:lvl1pPr algn="l">
              <a:defRPr sz="1100" b="1" i="0" cap="all"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sub-heading </a:t>
            </a:r>
            <a:r>
              <a:rPr lang="nb-NO" dirty="0" err="1"/>
              <a:t>here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050098" y="3107384"/>
            <a:ext cx="7608321" cy="1390518"/>
          </a:xfrm>
        </p:spPr>
        <p:txBody>
          <a:bodyPr>
            <a:normAutofit/>
          </a:bodyPr>
          <a:lstStyle>
            <a:lvl1pPr marL="0" indent="-234000" algn="l">
              <a:lnSpc>
                <a:spcPts val="278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300">
                <a:latin typeface="Verdana"/>
                <a:cs typeface="Verdana"/>
              </a:defRPr>
            </a:lvl1pPr>
            <a:lvl2pPr marL="7429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lvl5pPr>
          </a:lstStyle>
          <a:p>
            <a:pPr lvl="0"/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fabulous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be sure to </a:t>
            </a:r>
            <a:r>
              <a:rPr lang="nb-NO" dirty="0" err="1"/>
              <a:t>keep</a:t>
            </a:r>
            <a:r>
              <a:rPr lang="nb-NO" dirty="0"/>
              <a:t> it </a:t>
            </a:r>
            <a:r>
              <a:rPr lang="nb-NO" dirty="0" err="1"/>
              <a:t>short</a:t>
            </a:r>
            <a:r>
              <a:rPr lang="nb-NO" dirty="0"/>
              <a:t> and </a:t>
            </a:r>
            <a:r>
              <a:rPr lang="nb-NO" dirty="0" err="1"/>
              <a:t>interesting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up to 3 </a:t>
            </a:r>
            <a:r>
              <a:rPr lang="nb-NO" dirty="0" err="1"/>
              <a:t>bulletpoints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slide,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not </a:t>
            </a:r>
            <a:r>
              <a:rPr lang="nb-NO" dirty="0" err="1"/>
              <a:t>recommended</a:t>
            </a:r>
            <a:r>
              <a:rPr lang="nb-NO" dirty="0"/>
              <a:t>.</a:t>
            </a:r>
          </a:p>
          <a:p>
            <a:pPr lvl="0"/>
            <a:r>
              <a:rPr lang="nb-NO" dirty="0" err="1"/>
              <a:t>keep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r>
              <a:rPr lang="nb-NO" dirty="0"/>
              <a:t> </a:t>
            </a:r>
            <a:r>
              <a:rPr lang="nb-NO" dirty="0" err="1"/>
              <a:t>shown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slideshow </a:t>
            </a:r>
            <a:r>
              <a:rPr lang="nb-NO" dirty="0" err="1"/>
              <a:t>above</a:t>
            </a:r>
            <a:r>
              <a:rPr lang="nb-NO" dirty="0"/>
              <a:t>.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7471295" y="117665"/>
            <a:ext cx="141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4C578A-3CF1-2844-9100-AB099535924B}" type="datetime1">
              <a:rPr lang="en-US" sz="800" smtClean="0">
                <a:solidFill>
                  <a:schemeClr val="tx1"/>
                </a:solidFill>
              </a:rPr>
              <a:pPr algn="r"/>
              <a:t>9/10/2018</a:t>
            </a:fld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03031"/>
            <a:ext cx="9144000" cy="2319895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 cap="all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image </a:t>
            </a:r>
            <a:r>
              <a:rPr lang="nb-NO" dirty="0" err="1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26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EB514212-F219-024D-A4E5-8A24499332B3}" type="datetime1">
              <a:rPr lang="en-US" smtClean="0"/>
              <a:t>9/10/2018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C4AEF51E-7E90-4D43-AD03-63536C93B93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17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1" r:id="rId5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500" kern="1200">
          <a:solidFill>
            <a:schemeClr val="tx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50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50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50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5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Hca</a:t>
            </a:r>
            <a:r>
              <a:rPr lang="nb-NO" dirty="0"/>
              <a:t> revisjon &amp; rådgivning</a:t>
            </a:r>
          </a:p>
        </p:txBody>
      </p:sp>
    </p:spTree>
    <p:extLst>
      <p:ext uri="{BB962C8B-B14F-4D97-AF65-F5344CB8AC3E}">
        <p14:creationId xmlns:p14="http://schemas.microsoft.com/office/powerpoint/2010/main" val="41627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C3B41-24BD-4990-A80B-C6C70371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</a:t>
            </a:r>
            <a:r>
              <a:rPr lang="nb-NO" dirty="0" err="1"/>
              <a:t>use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35858-8728-45DE-ABE7-9B654007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culture where empirical observations are at the core of decision making.</a:t>
            </a:r>
          </a:p>
          <a:p>
            <a:r>
              <a:rPr lang="en-AU" dirty="0"/>
              <a:t>Establish an information system capable of delivering the necessary input for decisions.</a:t>
            </a:r>
          </a:p>
          <a:p>
            <a:r>
              <a:rPr lang="en-AU" dirty="0"/>
              <a:t>A piecemeal approach</a:t>
            </a:r>
          </a:p>
        </p:txBody>
      </p:sp>
    </p:spTree>
    <p:extLst>
      <p:ext uri="{BB962C8B-B14F-4D97-AF65-F5344CB8AC3E}">
        <p14:creationId xmlns:p14="http://schemas.microsoft.com/office/powerpoint/2010/main" val="30326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8ED62-B463-46B3-B93D-7DD3B557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 – driven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71EEEA-79FD-4E12-83D2-ED0D88E0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Prerequisites for being data driven</a:t>
            </a:r>
          </a:p>
          <a:p>
            <a:pPr lvl="1"/>
            <a:r>
              <a:rPr lang="en-AU" dirty="0"/>
              <a:t>Sampling</a:t>
            </a:r>
          </a:p>
          <a:p>
            <a:pPr lvl="1"/>
            <a:r>
              <a:rPr lang="en-AU" dirty="0"/>
              <a:t>Access</a:t>
            </a:r>
          </a:p>
          <a:p>
            <a:pPr lvl="1"/>
            <a:r>
              <a:rPr lang="en-AU" dirty="0"/>
              <a:t>Data is analysed and </a:t>
            </a:r>
            <a:r>
              <a:rPr lang="en-AU" dirty="0" err="1"/>
              <a:t>repored</a:t>
            </a:r>
            <a:endParaRPr lang="en-AU" dirty="0"/>
          </a:p>
          <a:p>
            <a:pPr lvl="1"/>
            <a:r>
              <a:rPr lang="en-AU" dirty="0"/>
              <a:t>Data is used in </a:t>
            </a:r>
            <a:r>
              <a:rPr lang="en-AU" dirty="0" err="1"/>
              <a:t>decicion</a:t>
            </a:r>
            <a:r>
              <a:rPr lang="en-AU" dirty="0"/>
              <a:t> making</a:t>
            </a:r>
          </a:p>
          <a:p>
            <a:r>
              <a:rPr lang="en-AU" dirty="0"/>
              <a:t>Challenges for smaller companies</a:t>
            </a:r>
          </a:p>
          <a:p>
            <a:pPr lvl="1"/>
            <a:r>
              <a:rPr lang="en-AU" dirty="0"/>
              <a:t>Skills and </a:t>
            </a:r>
            <a:r>
              <a:rPr lang="en-AU" dirty="0" err="1"/>
              <a:t>resourses</a:t>
            </a:r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57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D47CC-3473-4EEA-ADC7-A0250118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business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A7F090-9A61-4C60-A49B-93F17282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Traditional business metrics (profit/loss or cash flow):</a:t>
            </a:r>
          </a:p>
          <a:p>
            <a:pPr lvl="1"/>
            <a:r>
              <a:rPr lang="en-AU" dirty="0"/>
              <a:t>Influence decisions over the long term</a:t>
            </a:r>
          </a:p>
          <a:p>
            <a:r>
              <a:rPr lang="en-AU" dirty="0"/>
              <a:t>Dynamic business metrics</a:t>
            </a:r>
          </a:p>
          <a:p>
            <a:pPr lvl="1"/>
            <a:r>
              <a:rPr lang="en-AU" dirty="0"/>
              <a:t>Convey a sense of urgency</a:t>
            </a:r>
          </a:p>
          <a:p>
            <a:pPr lvl="1"/>
            <a:r>
              <a:rPr lang="en-AU" dirty="0"/>
              <a:t>Change significantly over a month or less</a:t>
            </a:r>
          </a:p>
          <a:p>
            <a:pPr lvl="1"/>
            <a:r>
              <a:rPr lang="en-AU" dirty="0"/>
              <a:t>Indicate actions that will significantly impact the metric</a:t>
            </a:r>
          </a:p>
        </p:txBody>
      </p:sp>
    </p:spTree>
    <p:extLst>
      <p:ext uri="{BB962C8B-B14F-4D97-AF65-F5344CB8AC3E}">
        <p14:creationId xmlns:p14="http://schemas.microsoft.com/office/powerpoint/2010/main" val="16663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DFA88-A5A9-41C8-9A4A-B823FB52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A/B Testing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362FA4E-E6BE-44DC-9672-6D57BAF5D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455" y="1187621"/>
            <a:ext cx="3512685" cy="28384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5806F0-07FD-4854-B498-FA9F65BC6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87622"/>
            <a:ext cx="3569639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51AAF-398F-4CCA-B0F8-E52DDB62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0ADE63-EF90-4781-AE8E-F1855B02E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5091" y="425872"/>
            <a:ext cx="2637429" cy="3987378"/>
          </a:xfrm>
        </p:spPr>
      </p:pic>
    </p:spTree>
    <p:extLst>
      <p:ext uri="{BB962C8B-B14F-4D97-AF65-F5344CB8AC3E}">
        <p14:creationId xmlns:p14="http://schemas.microsoft.com/office/powerpoint/2010/main" val="11627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 </a:t>
            </a:r>
            <a:r>
              <a:rPr lang="en-GB" dirty="0"/>
              <a:t>introduction</a:t>
            </a:r>
            <a:r>
              <a:rPr lang="nb-NO" dirty="0"/>
              <a:t> to </a:t>
            </a:r>
            <a:r>
              <a:rPr lang="en-GB" dirty="0"/>
              <a:t>big</a:t>
            </a:r>
            <a:r>
              <a:rPr lang="nb-NO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275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AB75C-D392-4FD7-AE72-C4490656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6D3AE98-585B-4C29-A263-0C6493591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530" y="345943"/>
            <a:ext cx="6417275" cy="41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568F2-25A7-44BD-BD0D-EE19C21D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1C722D-0C78-43D2-9742-2E29D10D5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527" y="587352"/>
            <a:ext cx="7638003" cy="4252914"/>
          </a:xfrm>
        </p:spPr>
      </p:pic>
    </p:spTree>
    <p:extLst>
      <p:ext uri="{BB962C8B-B14F-4D97-AF65-F5344CB8AC3E}">
        <p14:creationId xmlns:p14="http://schemas.microsoft.com/office/powerpoint/2010/main" val="24748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067BE-26DA-4774-9D88-F3587046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252AA-5F2B-414B-9A3A-BDA23495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52" y="1220748"/>
            <a:ext cx="3694897" cy="2837793"/>
          </a:xfrm>
        </p:spPr>
        <p:txBody>
          <a:bodyPr>
            <a:normAutofit/>
          </a:bodyPr>
          <a:lstStyle/>
          <a:p>
            <a:r>
              <a:rPr lang="en-AU" dirty="0"/>
              <a:t>Big data</a:t>
            </a:r>
          </a:p>
          <a:p>
            <a:pPr lvl="1"/>
            <a:r>
              <a:rPr lang="en-AU" dirty="0"/>
              <a:t>Fashion term</a:t>
            </a:r>
          </a:p>
          <a:p>
            <a:r>
              <a:rPr lang="en-AU" dirty="0"/>
              <a:t>Data – driven</a:t>
            </a:r>
          </a:p>
          <a:p>
            <a:pPr lvl="1"/>
            <a:r>
              <a:rPr lang="en-AU" dirty="0"/>
              <a:t>Decisions driven by empirical observations</a:t>
            </a:r>
          </a:p>
          <a:p>
            <a:r>
              <a:rPr lang="en-AU" dirty="0"/>
              <a:t>Artificial intelligence</a:t>
            </a:r>
          </a:p>
          <a:p>
            <a:pPr lvl="1"/>
            <a:r>
              <a:rPr lang="en-AU" dirty="0"/>
              <a:t>Intelligent behaviour by machines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F38325-9E10-4B27-B57C-3C06D5C8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205" y="1220748"/>
            <a:ext cx="2910016" cy="28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78890-A637-4121-B907-9B582E3D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big</a:t>
            </a:r>
            <a:r>
              <a:rPr lang="nb-NO" dirty="0"/>
              <a:t>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21627-08CC-43DA-A068-F6122CE9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Volume</a:t>
            </a:r>
          </a:p>
          <a:p>
            <a:pPr lvl="1"/>
            <a:r>
              <a:rPr lang="en-AU" dirty="0"/>
              <a:t>No need to sample</a:t>
            </a:r>
          </a:p>
          <a:p>
            <a:r>
              <a:rPr lang="en-AU" dirty="0"/>
              <a:t>Velocity</a:t>
            </a:r>
          </a:p>
          <a:p>
            <a:pPr lvl="1"/>
            <a:r>
              <a:rPr lang="en-AU" dirty="0"/>
              <a:t>Data is available real time</a:t>
            </a:r>
          </a:p>
          <a:p>
            <a:r>
              <a:rPr lang="en-AU" dirty="0"/>
              <a:t>Variety</a:t>
            </a:r>
          </a:p>
          <a:p>
            <a:pPr lvl="1"/>
            <a:r>
              <a:rPr lang="en-AU" dirty="0"/>
              <a:t>Can be text, photos, videos etc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6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E5A94-5744-423E-8F14-57DCCEAC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Is </a:t>
            </a:r>
            <a:r>
              <a:rPr lang="nb-NO" dirty="0" err="1"/>
              <a:t>bigger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?</a:t>
            </a:r>
          </a:p>
        </p:txBody>
      </p:sp>
      <p:pic>
        <p:nvPicPr>
          <p:cNvPr id="4" name="High resolution picture">
            <a:hlinkClick r:id="" action="ppaction://media"/>
            <a:extLst>
              <a:ext uri="{FF2B5EF4-FFF2-40B4-BE49-F238E27FC236}">
                <a16:creationId xmlns:a16="http://schemas.microsoft.com/office/drawing/2014/main" xmlns="" id="{A00945D5-2A58-4F93-BF6A-980A57C93CF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0450" y="1574800"/>
            <a:ext cx="5046663" cy="2838450"/>
          </a:xfrm>
        </p:spPr>
      </p:pic>
    </p:spTree>
    <p:extLst>
      <p:ext uri="{BB962C8B-B14F-4D97-AF65-F5344CB8AC3E}">
        <p14:creationId xmlns:p14="http://schemas.microsoft.com/office/powerpoint/2010/main" val="3745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29418-65CB-4BA3-A27D-3916AF91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Small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big</a:t>
            </a:r>
            <a:r>
              <a:rPr lang="nb-NO" dirty="0"/>
              <a:t> data (</a:t>
            </a:r>
            <a:r>
              <a:rPr lang="nb-NO" dirty="0" err="1"/>
              <a:t>volume</a:t>
            </a:r>
            <a:r>
              <a:rPr lang="nb-NO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78C38-D495-43A9-A4AA-B2BF6134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happened when researchers got access to all tax records in the USA?</a:t>
            </a:r>
          </a:p>
          <a:p>
            <a:pPr lvl="1"/>
            <a:r>
              <a:rPr lang="en-AU" dirty="0"/>
              <a:t>When asking small data questions, the data revealed little new. They got the same answers as with polling data.</a:t>
            </a:r>
          </a:p>
          <a:p>
            <a:r>
              <a:rPr lang="en-AU" dirty="0"/>
              <a:t>Then they asked big data questions:</a:t>
            </a:r>
          </a:p>
          <a:p>
            <a:pPr lvl="1"/>
            <a:r>
              <a:rPr lang="en-AU" dirty="0"/>
              <a:t>What is the scope of tax fraud, and what do people who commit tax fraud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33446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08597-9DA0-485F-AF72-7942DC78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Variety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8B4679C-1A84-4787-B92F-A92CE6FD6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7481" y="488478"/>
            <a:ext cx="5461056" cy="3924772"/>
          </a:xfrm>
        </p:spPr>
      </p:pic>
    </p:spTree>
    <p:extLst>
      <p:ext uri="{BB962C8B-B14F-4D97-AF65-F5344CB8AC3E}">
        <p14:creationId xmlns:p14="http://schemas.microsoft.com/office/powerpoint/2010/main" val="2208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625</Words>
  <Application>Microsoft Office PowerPoint</Application>
  <PresentationFormat>On-screen Show (16:9)</PresentationFormat>
  <Paragraphs>85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Office-tema</vt:lpstr>
      <vt:lpstr>Hca revisjon &amp; rådgivning</vt:lpstr>
      <vt:lpstr>An introduction to big data</vt:lpstr>
      <vt:lpstr>PowerPoint Presentation</vt:lpstr>
      <vt:lpstr>PowerPoint Presentation</vt:lpstr>
      <vt:lpstr>Some terms</vt:lpstr>
      <vt:lpstr>What is big data?</vt:lpstr>
      <vt:lpstr>Is bigger better?</vt:lpstr>
      <vt:lpstr>Small vs big data (volume)</vt:lpstr>
      <vt:lpstr>Variety</vt:lpstr>
      <vt:lpstr>How to use?</vt:lpstr>
      <vt:lpstr>Data – driven </vt:lpstr>
      <vt:lpstr>Dynamic business metrics</vt:lpstr>
      <vt:lpstr>A/B Testing</vt:lpstr>
      <vt:lpstr>Mer informasjon</vt:lpstr>
    </vt:vector>
  </TitlesOfParts>
  <Company>Margarinfabrikken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Ole Christoffer Haga</dc:creator>
  <cp:lastModifiedBy>Carly Davis</cp:lastModifiedBy>
  <cp:revision>177</cp:revision>
  <cp:lastPrinted>2017-10-30T13:16:43Z</cp:lastPrinted>
  <dcterms:created xsi:type="dcterms:W3CDTF">2015-01-09T13:35:38Z</dcterms:created>
  <dcterms:modified xsi:type="dcterms:W3CDTF">2018-09-10T08:41:06Z</dcterms:modified>
</cp:coreProperties>
</file>